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69" r:id="rId2"/>
    <p:sldId id="271" r:id="rId3"/>
    <p:sldId id="270" r:id="rId4"/>
    <p:sldId id="272" r:id="rId5"/>
    <p:sldId id="273" r:id="rId6"/>
    <p:sldId id="284" r:id="rId7"/>
    <p:sldId id="274" r:id="rId8"/>
    <p:sldId id="279" r:id="rId9"/>
    <p:sldId id="277" r:id="rId10"/>
    <p:sldId id="280" r:id="rId11"/>
    <p:sldId id="275" r:id="rId12"/>
    <p:sldId id="281" r:id="rId13"/>
    <p:sldId id="276" r:id="rId14"/>
    <p:sldId id="282" r:id="rId15"/>
    <p:sldId id="278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074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473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0096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1677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8327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3947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091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736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652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274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652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444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33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524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062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7" y="1512165"/>
            <a:ext cx="10503638" cy="5156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0088" y="304800"/>
            <a:ext cx="6191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Type 2 Diabetes incidence rates (CDC)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Metric: rate per 1000 individuals</a:t>
            </a: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96051" y="30480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DESIR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96051" y="30480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DESIR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755" y="304800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EGATS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755" y="304800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EGATS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883" y="304800"/>
            <a:ext cx="10057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Outputs: (weighted) average predicted probabilities (NHANES)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Metric: % population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123" y="2138218"/>
            <a:ext cx="256833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</a:t>
            </a:r>
          </a:p>
          <a:p>
            <a:endParaRPr lang="en-GB" sz="2800" dirty="0" smtClean="0"/>
          </a:p>
          <a:p>
            <a:r>
              <a:rPr lang="en-GB" sz="2800" dirty="0"/>
              <a:t>SAN ANTONIO</a:t>
            </a:r>
          </a:p>
          <a:p>
            <a:endParaRPr lang="en-GB" sz="2800" dirty="0" smtClean="0"/>
          </a:p>
          <a:p>
            <a:r>
              <a:rPr lang="en-GB" sz="2800" dirty="0"/>
              <a:t>DESIR</a:t>
            </a:r>
          </a:p>
          <a:p>
            <a:endParaRPr lang="en-GB" sz="2800" dirty="0" smtClean="0"/>
          </a:p>
          <a:p>
            <a:r>
              <a:rPr lang="en-GB" sz="2800" dirty="0" smtClean="0"/>
              <a:t>ARIC</a:t>
            </a:r>
          </a:p>
          <a:p>
            <a:endParaRPr lang="en-GB" sz="2800" dirty="0"/>
          </a:p>
          <a:p>
            <a:r>
              <a:rPr lang="en-GB" sz="2800" dirty="0" smtClean="0"/>
              <a:t>EGATS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7" name="Right Brace 6"/>
          <p:cNvSpPr/>
          <p:nvPr/>
        </p:nvSpPr>
        <p:spPr>
          <a:xfrm>
            <a:off x="3479515" y="2138218"/>
            <a:ext cx="501527" cy="3800764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738924" y="3130659"/>
            <a:ext cx="67695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For each sub-cohort (survey year),</a:t>
            </a:r>
            <a:br>
              <a:rPr lang="en-GB" sz="2800" dirty="0" smtClean="0"/>
            </a:br>
            <a:r>
              <a:rPr lang="en-GB" sz="2800" dirty="0" smtClean="0"/>
              <a:t>we obtain average predicted probabilities</a:t>
            </a:r>
            <a:br>
              <a:rPr lang="en-GB" sz="2800" dirty="0" smtClean="0"/>
            </a:br>
            <a:r>
              <a:rPr lang="en-GB" sz="2800" dirty="0" smtClean="0"/>
              <a:t>per race, per prediction model.</a:t>
            </a:r>
          </a:p>
          <a:p>
            <a:r>
              <a:rPr lang="en-GB" sz="2800" dirty="0" smtClean="0"/>
              <a:t>However, </a:t>
            </a:r>
            <a:r>
              <a:rPr lang="en-DK" sz="2800" dirty="0" smtClean="0"/>
              <a:t>…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7636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2392" y="304800"/>
            <a:ext cx="886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2800" dirty="0" smtClean="0"/>
              <a:t>…</a:t>
            </a:r>
            <a:r>
              <a:rPr lang="en-US" sz="2800" dirty="0" smtClean="0"/>
              <a:t> </a:t>
            </a:r>
            <a:r>
              <a:rPr lang="en-GB" sz="2800" dirty="0" smtClean="0"/>
              <a:t>Prediction models predict in different time-windows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360" y="1427018"/>
            <a:ext cx="256833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</a:t>
            </a:r>
          </a:p>
          <a:p>
            <a:endParaRPr lang="en-GB" sz="2800" dirty="0" smtClean="0"/>
          </a:p>
          <a:p>
            <a:r>
              <a:rPr lang="en-GB" sz="2800" dirty="0"/>
              <a:t>SAN ANTONIO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/>
              <a:t>DESIR</a:t>
            </a:r>
          </a:p>
          <a:p>
            <a:endParaRPr lang="en-GB" sz="2800" dirty="0" smtClean="0"/>
          </a:p>
          <a:p>
            <a:r>
              <a:rPr lang="en-GB" sz="2800" dirty="0" smtClean="0"/>
              <a:t>ARIC</a:t>
            </a:r>
          </a:p>
          <a:p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EGATS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5" name="Right Brace 4"/>
          <p:cNvSpPr/>
          <p:nvPr/>
        </p:nvSpPr>
        <p:spPr>
          <a:xfrm>
            <a:off x="3779696" y="1293091"/>
            <a:ext cx="501527" cy="1644583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66204" y="1853772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8-yr T2D</a:t>
            </a:r>
          </a:p>
        </p:txBody>
      </p:sp>
      <p:sp>
        <p:nvSpPr>
          <p:cNvPr id="7" name="Right Brace 6"/>
          <p:cNvSpPr/>
          <p:nvPr/>
        </p:nvSpPr>
        <p:spPr>
          <a:xfrm>
            <a:off x="2371151" y="3338946"/>
            <a:ext cx="501527" cy="1644583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557659" y="3899627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9</a:t>
            </a:r>
            <a:r>
              <a:rPr lang="en-GB" sz="2800" dirty="0" smtClean="0"/>
              <a:t>-yr T2D</a:t>
            </a:r>
          </a:p>
        </p:txBody>
      </p:sp>
      <p:sp>
        <p:nvSpPr>
          <p:cNvPr id="9" name="Right Brace 8"/>
          <p:cNvSpPr/>
          <p:nvPr/>
        </p:nvSpPr>
        <p:spPr>
          <a:xfrm>
            <a:off x="2371151" y="5642354"/>
            <a:ext cx="409164" cy="627472"/>
          </a:xfrm>
          <a:prstGeom prst="rightBrace">
            <a:avLst>
              <a:gd name="adj1" fmla="val 3645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30757" y="5694480"/>
            <a:ext cx="220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12-yr T2D</a:t>
            </a:r>
          </a:p>
        </p:txBody>
      </p:sp>
    </p:spTree>
    <p:extLst>
      <p:ext uri="{BB962C8B-B14F-4D97-AF65-F5344CB8AC3E}">
        <p14:creationId xmlns:p14="http://schemas.microsoft.com/office/powerpoint/2010/main" val="307105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6591" y="304800"/>
            <a:ext cx="82381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So how do we compare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Incidence rates: </a:t>
            </a:r>
            <a:r>
              <a:rPr lang="en-GB" sz="2800" dirty="0">
                <a:solidFill>
                  <a:srgbClr val="FF0000"/>
                </a:solidFill>
              </a:rPr>
              <a:t>rate per 1000 </a:t>
            </a:r>
            <a:r>
              <a:rPr lang="en-GB" sz="2800" dirty="0" smtClean="0">
                <a:solidFill>
                  <a:srgbClr val="FF0000"/>
                </a:solidFill>
              </a:rPr>
              <a:t>individuals</a:t>
            </a:r>
            <a:r>
              <a:rPr lang="en-GB" sz="2800" dirty="0" smtClean="0"/>
              <a:t> 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With average predicted probabilities: % population</a:t>
            </a:r>
          </a:p>
          <a:p>
            <a:pPr algn="ctr"/>
            <a:r>
              <a:rPr lang="en-GB" sz="2800" dirty="0" smtClean="0"/>
              <a:t>My approach: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8559" y="2673927"/>
            <a:ext cx="49856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 </a:t>
            </a:r>
            <a:r>
              <a:rPr lang="en-DK" sz="2800" dirty="0" smtClean="0"/>
              <a:t>–</a:t>
            </a:r>
            <a:r>
              <a:rPr lang="en-GB" sz="2800" dirty="0" smtClean="0"/>
              <a:t> 8 year model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dirty="0" smtClean="0"/>
              <a:t>First cohort: 1999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2007</a:t>
            </a:r>
            <a:endParaRPr lang="en-GB" sz="2800" dirty="0" smtClean="0"/>
          </a:p>
          <a:p>
            <a:r>
              <a:rPr lang="en-GB" sz="2800" dirty="0" smtClean="0"/>
              <a:t>Second cohort: 2001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2009</a:t>
            </a:r>
            <a:endParaRPr lang="en-GB" sz="2800" dirty="0" smtClean="0"/>
          </a:p>
          <a:p>
            <a:r>
              <a:rPr lang="en-GB" sz="2800" dirty="0" smtClean="0"/>
              <a:t>Third cohort: 2003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20011</a:t>
            </a:r>
            <a:endParaRPr lang="en-GB" sz="2800" dirty="0" smtClean="0"/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Last cohort: 2017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2025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52450" y="4124037"/>
            <a:ext cx="4802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number we obtain per cohort reflects the percentage of population developing T2D in 8 years.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59434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740" r="68640"/>
          <a:stretch/>
        </p:blipFill>
        <p:spPr>
          <a:xfrm>
            <a:off x="232189" y="1754908"/>
            <a:ext cx="1679738" cy="496172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5490" y="2050472"/>
            <a:ext cx="1810328" cy="19581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685121" y="212895"/>
            <a:ext cx="4985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 </a:t>
            </a:r>
            <a:r>
              <a:rPr lang="en-DK" sz="2800" dirty="0" smtClean="0"/>
              <a:t>–</a:t>
            </a:r>
            <a:r>
              <a:rPr lang="en-GB" sz="2800" dirty="0" smtClean="0"/>
              <a:t> 8 year model</a:t>
            </a:r>
          </a:p>
          <a:p>
            <a:r>
              <a:rPr lang="en-GB" sz="2800" dirty="0" smtClean="0"/>
              <a:t>First cohort: 1999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2007</a:t>
            </a:r>
            <a:endParaRPr lang="en-GB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6493164" y="1427079"/>
            <a:ext cx="4073237" cy="28355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557263" y="349359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remain healthy</a:t>
            </a:r>
            <a:endParaRPr lang="en-GB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1339"/>
          <a:stretch/>
        </p:blipFill>
        <p:spPr>
          <a:xfrm>
            <a:off x="2346037" y="2050472"/>
            <a:ext cx="643045" cy="19581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42517" y="284486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043220" y="284486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3453910" y="2050472"/>
            <a:ext cx="656711" cy="1958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0450" y="168114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T2D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349301" y="168120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T2D</a:t>
            </a:r>
            <a:endParaRPr lang="en-GB" dirty="0" smtClean="0"/>
          </a:p>
        </p:txBody>
      </p:sp>
      <p:sp>
        <p:nvSpPr>
          <p:cNvPr id="16" name="Oval 15"/>
          <p:cNvSpPr/>
          <p:nvPr/>
        </p:nvSpPr>
        <p:spPr>
          <a:xfrm>
            <a:off x="6486592" y="1593333"/>
            <a:ext cx="3932028" cy="24776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486592" y="1745733"/>
            <a:ext cx="3784246" cy="219363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493164" y="1823087"/>
            <a:ext cx="3631846" cy="20181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486592" y="1870971"/>
            <a:ext cx="3486018" cy="19569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486592" y="1892664"/>
            <a:ext cx="3197737" cy="18789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486592" y="1962665"/>
            <a:ext cx="2976064" cy="17580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929747" y="2978788"/>
            <a:ext cx="1209964" cy="143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5997" y="3446074"/>
            <a:ext cx="591660" cy="1633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5148003" y="4659744"/>
            <a:ext cx="656711" cy="195811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05000" y="5346411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Prod(</a:t>
            </a:r>
            <a:endParaRPr lang="en-GB" sz="32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764435" y="5346410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)</a:t>
            </a:r>
            <a:endParaRPr lang="en-GB" sz="3200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10566401" y="4659744"/>
            <a:ext cx="656711" cy="19581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61809" y="534641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1- Prod(</a:t>
            </a:r>
            <a:endParaRPr lang="en-GB" sz="32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1182833" y="5346410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)</a:t>
            </a:r>
            <a:endParaRPr lang="en-GB" sz="3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476808" y="1376401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population</a:t>
            </a:r>
            <a:endParaRPr lang="en-GB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9972610" y="3918587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developed T2D</a:t>
            </a:r>
            <a:br>
              <a:rPr lang="en-US" dirty="0" smtClean="0"/>
            </a:br>
            <a:r>
              <a:rPr lang="en-US" dirty="0" smtClean="0"/>
              <a:t>in 8-yr time window</a:t>
            </a:r>
            <a:endParaRPr lang="en-GB" dirty="0" smtClean="0"/>
          </a:p>
        </p:txBody>
      </p:sp>
      <p:sp>
        <p:nvSpPr>
          <p:cNvPr id="36" name="Oval 35"/>
          <p:cNvSpPr/>
          <p:nvPr/>
        </p:nvSpPr>
        <p:spPr>
          <a:xfrm>
            <a:off x="6499363" y="1905693"/>
            <a:ext cx="3333618" cy="18789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740" r="68640"/>
          <a:stretch/>
        </p:blipFill>
        <p:spPr>
          <a:xfrm>
            <a:off x="232189" y="1754908"/>
            <a:ext cx="1679738" cy="496172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5490" y="3491336"/>
            <a:ext cx="1810328" cy="19581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04612" y="409641"/>
            <a:ext cx="4985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 </a:t>
            </a:r>
            <a:r>
              <a:rPr lang="en-DK" sz="2800" dirty="0" smtClean="0"/>
              <a:t>–</a:t>
            </a:r>
            <a:r>
              <a:rPr lang="en-GB" sz="2800" dirty="0" smtClean="0"/>
              <a:t> 8 year model</a:t>
            </a:r>
          </a:p>
          <a:p>
            <a:r>
              <a:rPr lang="en-GB" sz="2800" dirty="0" smtClean="0"/>
              <a:t>2005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2013</a:t>
            </a:r>
            <a:endParaRPr lang="en-GB" sz="2800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14740" r="68640"/>
          <a:stretch/>
        </p:blipFill>
        <p:spPr>
          <a:xfrm>
            <a:off x="6263534" y="1754908"/>
            <a:ext cx="1679738" cy="4961727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206835" y="2050473"/>
            <a:ext cx="1810328" cy="29279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6206835" y="409641"/>
            <a:ext cx="3853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EGATS </a:t>
            </a:r>
            <a:r>
              <a:rPr lang="en-DK" sz="2800" dirty="0" smtClean="0"/>
              <a:t>–</a:t>
            </a:r>
            <a:r>
              <a:rPr lang="en-GB" sz="2800" dirty="0" smtClean="0"/>
              <a:t> </a:t>
            </a:r>
            <a:r>
              <a:rPr lang="en-GB" sz="2800" dirty="0" smtClean="0"/>
              <a:t>12 </a:t>
            </a:r>
            <a:r>
              <a:rPr lang="en-GB" sz="2800" dirty="0" smtClean="0"/>
              <a:t>year model</a:t>
            </a:r>
          </a:p>
          <a:p>
            <a:r>
              <a:rPr lang="en-GB" sz="2800" dirty="0" smtClean="0"/>
              <a:t>1999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2011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1878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229</Words>
  <Application>Microsoft Office PowerPoint</Application>
  <PresentationFormat>Widescreen</PresentationFormat>
  <Paragraphs>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2022-01-11T11:53:39Z</dcterms:created>
  <dcterms:modified xsi:type="dcterms:W3CDTF">2022-01-11T14:11:31Z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